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04" autoAdjust="0"/>
  </p:normalViewPr>
  <p:slideViewPr>
    <p:cSldViewPr>
      <p:cViewPr varScale="1">
        <p:scale>
          <a:sx n="69" d="100"/>
          <a:sy n="69" d="100"/>
        </p:scale>
        <p:origin x="-7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5" name="サブタイトル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31" name="日付プレースホルダー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90ED720-0104-4369-84BC-D37694168613}" type="datetimeFigureOut">
              <a:rPr kumimoji="1" lang="ja-JP" altLang="en-US" smtClean="0"/>
              <a:t>2013/6/23</a:t>
            </a:fld>
            <a:endParaRPr kumimoji="1" lang="ja-JP" altLang="en-US"/>
          </a:p>
        </p:txBody>
      </p:sp>
      <p:sp>
        <p:nvSpPr>
          <p:cNvPr id="18" name="フッター プレースホルダー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t>2013/6/23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t>2013/6/23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t>2013/6/23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90ED720-0104-4369-84BC-D37694168613}" type="datetimeFigureOut">
              <a:rPr kumimoji="1" lang="ja-JP" altLang="en-US" smtClean="0"/>
              <a:t>2013/6/23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t>2013/6/23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t>2013/6/23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t>2013/6/23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90ED720-0104-4369-84BC-D37694168613}" type="datetimeFigureOut">
              <a:rPr kumimoji="1" lang="ja-JP" altLang="en-US" smtClean="0"/>
              <a:t>2013/6/23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t>2013/6/23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t>2013/6/23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図プレースホルダー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タイトル プレースホルダー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1" name="テキスト プレースホルダー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7" name="日付プレースホルダー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90ED720-0104-4369-84BC-D37694168613}" type="datetimeFigureOut">
              <a:rPr kumimoji="1" lang="ja-JP" altLang="en-US" smtClean="0"/>
              <a:t>2013/6/23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1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1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1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1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1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1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ja-JP" altLang="en-US" sz="4800" dirty="0" smtClean="0"/>
              <a:t>これから</a:t>
            </a:r>
            <a:r>
              <a:rPr lang="ja-JP" altLang="en-US" sz="4800" dirty="0"/>
              <a:t>の時代</a:t>
            </a:r>
            <a:r>
              <a:rPr lang="ja-JP" altLang="en-US" sz="4800" dirty="0" smtClean="0"/>
              <a:t>を</a:t>
            </a:r>
            <a:br>
              <a:rPr lang="ja-JP" altLang="en-US" sz="4800" dirty="0" smtClean="0"/>
            </a:br>
            <a:r>
              <a:rPr lang="ja-JP" altLang="en-US" sz="4800" dirty="0" smtClean="0"/>
              <a:t>生き残れる</a:t>
            </a:r>
            <a:br>
              <a:rPr lang="ja-JP" altLang="en-US" sz="4800" dirty="0" smtClean="0"/>
            </a:br>
            <a:r>
              <a:rPr lang="ja-JP" altLang="en-US" sz="4800" dirty="0"/>
              <a:t>学校と教師とは</a:t>
            </a:r>
            <a:endParaRPr kumimoji="1" lang="ja-JP" altLang="en-US" sz="4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354442" y="4043920"/>
            <a:ext cx="5114778" cy="1761344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2800" dirty="0" smtClean="0"/>
              <a:t>ＮＰＯ法人</a:t>
            </a:r>
            <a:endParaRPr lang="ja-JP" altLang="en-US" sz="2800" dirty="0"/>
          </a:p>
          <a:p>
            <a:pPr algn="ctr"/>
            <a:r>
              <a:rPr kumimoji="1" lang="ja-JP" altLang="en-US" sz="2800" dirty="0" smtClean="0"/>
              <a:t>学生キャリア支援ネットワーク</a:t>
            </a:r>
          </a:p>
          <a:p>
            <a:pPr algn="ctr"/>
            <a:r>
              <a:rPr kumimoji="1" lang="ja-JP" altLang="en-US" sz="2800" dirty="0" smtClean="0"/>
              <a:t>「近未来教育変革研究所」</a:t>
            </a:r>
          </a:p>
          <a:p>
            <a:pPr algn="ctr"/>
            <a:r>
              <a:rPr lang="ja-JP" altLang="en-US" sz="2800" dirty="0" smtClean="0"/>
              <a:t>所長　藤井秀一</a:t>
            </a:r>
            <a:endParaRPr kumimoji="1" lang="ja-JP" altLang="en-US" sz="28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26" y="4005064"/>
            <a:ext cx="2331542" cy="2060513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323528" y="341970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1">
                    <a:lumMod val="75000"/>
                  </a:schemeClr>
                </a:solidFill>
              </a:rPr>
              <a:t>2013/6/23</a:t>
            </a:r>
            <a:r>
              <a:rPr kumimoji="1" lang="ja-JP" altLang="en-US" dirty="0" smtClean="0">
                <a:solidFill>
                  <a:schemeClr val="accent1">
                    <a:lumMod val="75000"/>
                  </a:schemeClr>
                </a:solidFill>
              </a:rPr>
              <a:t>　</a:t>
            </a:r>
            <a:r>
              <a:rPr kumimoji="1" lang="en-US" altLang="ja-JP" dirty="0" smtClean="0">
                <a:solidFill>
                  <a:schemeClr val="accent1">
                    <a:lumMod val="75000"/>
                  </a:schemeClr>
                </a:solidFill>
              </a:rPr>
              <a:t>SUN</a:t>
            </a:r>
            <a:endParaRPr kumimoji="1" lang="ja-JP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08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おわりに</a:t>
            </a:r>
            <a:br>
              <a:rPr kumimoji="1" lang="ja-JP" altLang="en-US" dirty="0" smtClean="0"/>
            </a:br>
            <a:r>
              <a:rPr lang="ja-JP" altLang="en-US" sz="2800" dirty="0" smtClean="0"/>
              <a:t>～展望・使命・目的・夢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 smtClean="0"/>
          </a:p>
          <a:p>
            <a:r>
              <a:rPr lang="ja-JP" altLang="en-US" dirty="0"/>
              <a:t>語る</a:t>
            </a:r>
            <a:r>
              <a:rPr lang="ja-JP" altLang="en-US" dirty="0" smtClean="0"/>
              <a:t>べき「自分」を持つこと</a:t>
            </a:r>
          </a:p>
          <a:p>
            <a:pPr lvl="1"/>
            <a:r>
              <a:rPr lang="ja-JP" altLang="en-US" dirty="0" smtClean="0"/>
              <a:t>信念・信条・主義・倫理観</a:t>
            </a:r>
          </a:p>
          <a:p>
            <a:pPr lvl="1"/>
            <a:endParaRPr kumimoji="1" lang="ja-JP" altLang="en-US" dirty="0"/>
          </a:p>
          <a:p>
            <a:r>
              <a:rPr lang="ja-JP" altLang="en-US" dirty="0" smtClean="0"/>
              <a:t>語られる「自分」を考え続けること</a:t>
            </a:r>
          </a:p>
          <a:p>
            <a:pPr lvl="1"/>
            <a:r>
              <a:rPr kumimoji="1" lang="ja-JP" altLang="en-US" dirty="0" smtClean="0"/>
              <a:t>生徒・保護者からの評価、社会からの評価</a:t>
            </a:r>
          </a:p>
          <a:p>
            <a:pPr lvl="1"/>
            <a:endParaRPr lang="ja-JP" altLang="en-US" dirty="0"/>
          </a:p>
          <a:p>
            <a:r>
              <a:rPr kumimoji="1" lang="ja-JP" altLang="en-US" dirty="0" smtClean="0"/>
              <a:t>本日のご参加へのお礼</a:t>
            </a:r>
          </a:p>
          <a:p>
            <a:pPr lvl="1"/>
            <a:r>
              <a:rPr lang="ja-JP" altLang="en-US" dirty="0" smtClean="0"/>
              <a:t>「聞いて終わり」なら、意味がない････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145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000" dirty="0" smtClean="0"/>
              <a:t>鴻鵠の志を････</a:t>
            </a:r>
            <a:endParaRPr kumimoji="1" lang="ja-JP" altLang="en-US" sz="6000" dirty="0"/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ご清聴ありがとうございました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sz="4400" b="1" dirty="0" smtClean="0">
                <a:solidFill>
                  <a:srgbClr val="FF0000"/>
                </a:solidFill>
              </a:rPr>
              <a:t>今日からさっそく</a:t>
            </a:r>
            <a:r>
              <a:rPr lang="ja-JP" altLang="en-US" b="1" dirty="0" smtClean="0">
                <a:solidFill>
                  <a:srgbClr val="FF0000"/>
                </a:solidFill>
              </a:rPr>
              <a:t/>
            </a:r>
            <a:br>
              <a:rPr lang="ja-JP" altLang="en-US" b="1" dirty="0" smtClean="0">
                <a:solidFill>
                  <a:srgbClr val="FF0000"/>
                </a:solidFill>
              </a:rPr>
            </a:br>
            <a:r>
              <a:rPr lang="ja-JP" altLang="en-US" sz="4400" b="1" dirty="0" smtClean="0">
                <a:solidFill>
                  <a:srgbClr val="FF0000"/>
                </a:solidFill>
              </a:rPr>
              <a:t>日本を変えてください！</a:t>
            </a:r>
            <a:br>
              <a:rPr lang="ja-JP" altLang="en-US" sz="4400" b="1" dirty="0" smtClean="0">
                <a:solidFill>
                  <a:srgbClr val="FF0000"/>
                </a:solidFill>
              </a:rPr>
            </a:br>
            <a:r>
              <a:rPr lang="ja-JP" altLang="en-US" sz="4400" b="1" dirty="0" smtClean="0">
                <a:solidFill>
                  <a:srgbClr val="FF0000"/>
                </a:solidFill>
              </a:rPr>
              <a:t>期待しております！</a:t>
            </a:r>
            <a:endParaRPr kumimoji="1" lang="ja-JP" altLang="en-US" sz="4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13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講師・藤井秀一　略歴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1968</a:t>
            </a:r>
            <a:r>
              <a:rPr kumimoji="1" lang="ja-JP" altLang="en-US" dirty="0" smtClean="0"/>
              <a:t>（昭和</a:t>
            </a:r>
            <a:r>
              <a:rPr kumimoji="1" lang="en-US" altLang="ja-JP" dirty="0" smtClean="0"/>
              <a:t>43</a:t>
            </a:r>
            <a:r>
              <a:rPr kumimoji="1" lang="ja-JP" altLang="en-US" dirty="0" smtClean="0"/>
              <a:t>）年 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月 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日　東京生</a:t>
            </a:r>
          </a:p>
          <a:p>
            <a:r>
              <a:rPr lang="ja-JP" altLang="en-US" dirty="0"/>
              <a:t>東京都内</a:t>
            </a:r>
            <a:r>
              <a:rPr lang="ja-JP" altLang="en-US" dirty="0" smtClean="0"/>
              <a:t>の私立高校で</a:t>
            </a:r>
            <a:r>
              <a:rPr lang="en-US" altLang="ja-JP" dirty="0" smtClean="0"/>
              <a:t>21</a:t>
            </a:r>
            <a:r>
              <a:rPr lang="ja-JP" altLang="en-US" dirty="0" smtClean="0"/>
              <a:t>年間勤務</a:t>
            </a:r>
          </a:p>
          <a:p>
            <a:pPr lvl="1"/>
            <a:r>
              <a:rPr kumimoji="1" lang="ja-JP" altLang="en-US" dirty="0"/>
              <a:t>学年</a:t>
            </a:r>
            <a:r>
              <a:rPr kumimoji="1" lang="ja-JP" altLang="en-US" dirty="0" smtClean="0"/>
              <a:t>主任・教科主任・学校経営改善委員・</a:t>
            </a:r>
            <a:br>
              <a:rPr kumimoji="1" lang="ja-JP" altLang="en-US" dirty="0" smtClean="0"/>
            </a:br>
            <a:r>
              <a:rPr kumimoji="1" lang="ja-JP" altLang="en-US" dirty="0" smtClean="0"/>
              <a:t>生活指導副部長・入試企画相談室委員</a:t>
            </a:r>
            <a:r>
              <a:rPr kumimoji="1" lang="ja-JP" altLang="en-US" dirty="0" smtClean="0"/>
              <a:t>ほか</a:t>
            </a:r>
            <a:endParaRPr kumimoji="1" lang="ja-JP" altLang="en-US" dirty="0" smtClean="0"/>
          </a:p>
          <a:p>
            <a:pPr lvl="1"/>
            <a:r>
              <a:rPr lang="ja-JP" altLang="en-US" dirty="0"/>
              <a:t>学年</a:t>
            </a:r>
            <a:r>
              <a:rPr lang="ja-JP" altLang="en-US" dirty="0" smtClean="0"/>
              <a:t>主任となり１年でクレームを７分の１に削減</a:t>
            </a:r>
          </a:p>
          <a:p>
            <a:pPr lvl="1"/>
            <a:r>
              <a:rPr lang="ja-JP" altLang="en-US" dirty="0"/>
              <a:t>全校生徒</a:t>
            </a:r>
            <a:r>
              <a:rPr lang="ja-JP" altLang="en-US" dirty="0" smtClean="0"/>
              <a:t>の</a:t>
            </a:r>
            <a:r>
              <a:rPr lang="ja-JP" altLang="en-US" dirty="0"/>
              <a:t>４</a:t>
            </a:r>
            <a:r>
              <a:rPr lang="ja-JP" altLang="en-US" dirty="0" smtClean="0"/>
              <a:t>分の１以上を営業担当地域から集客</a:t>
            </a:r>
          </a:p>
          <a:p>
            <a:pPr lvl="1"/>
            <a:r>
              <a:rPr kumimoji="1" lang="ja-JP" altLang="en-US" dirty="0" smtClean="0"/>
              <a:t>平日実施の謝恩会に</a:t>
            </a:r>
            <a:r>
              <a:rPr lang="ja-JP" altLang="en-US" dirty="0"/>
              <a:t>クラス</a:t>
            </a:r>
            <a:r>
              <a:rPr lang="ja-JP" altLang="en-US" dirty="0" smtClean="0"/>
              <a:t>保護者の</a:t>
            </a:r>
            <a:r>
              <a:rPr kumimoji="1" lang="en-US" altLang="ja-JP" dirty="0" smtClean="0"/>
              <a:t>88.9</a:t>
            </a:r>
            <a:r>
              <a:rPr kumimoji="1" lang="ja-JP" altLang="en-US" dirty="0" smtClean="0"/>
              <a:t>％が参加</a:t>
            </a:r>
          </a:p>
          <a:p>
            <a:pPr lvl="1"/>
            <a:r>
              <a:rPr lang="ja-JP" altLang="en-US" dirty="0"/>
              <a:t>東日本</a:t>
            </a:r>
            <a:r>
              <a:rPr lang="ja-JP" altLang="en-US" dirty="0" smtClean="0"/>
              <a:t>大震災では現場の総監督（クレームゼロ）</a:t>
            </a:r>
          </a:p>
          <a:p>
            <a:pPr lvl="1"/>
            <a:r>
              <a:rPr kumimoji="1" lang="ja-JP" altLang="en-US" dirty="0" smtClean="0"/>
              <a:t>学園理事会との</a:t>
            </a:r>
            <a:r>
              <a:rPr lang="ja-JP" altLang="en-US" dirty="0"/>
              <a:t>協働</a:t>
            </a:r>
            <a:r>
              <a:rPr kumimoji="1" lang="ja-JP" altLang="en-US" dirty="0" smtClean="0"/>
              <a:t>により、生徒数減少を</a:t>
            </a:r>
            <a:r>
              <a:rPr kumimoji="1" lang="ja-JP" altLang="en-US" dirty="0" smtClean="0"/>
              <a:t>好転</a:t>
            </a:r>
          </a:p>
          <a:p>
            <a:r>
              <a:rPr lang="ja-JP" altLang="en-US" dirty="0" smtClean="0"/>
              <a:t>昨年より個人事務所、ＮＰＯ法人での役職、</a:t>
            </a:r>
            <a:r>
              <a:rPr lang="ja-JP" altLang="en-US" dirty="0"/>
              <a:t/>
            </a:r>
            <a:br>
              <a:rPr lang="ja-JP" altLang="en-US" dirty="0"/>
            </a:br>
            <a:r>
              <a:rPr lang="ja-JP" altLang="en-US" dirty="0" smtClean="0"/>
              <a:t>（社）国家ビジョン研究会に所属・活動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114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はじめに～整理してみましょう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教職をめざす理由と想い</a:t>
            </a:r>
          </a:p>
          <a:p>
            <a:endParaRPr kumimoji="1" lang="ja-JP" altLang="en-US" dirty="0" smtClean="0"/>
          </a:p>
          <a:p>
            <a:r>
              <a:rPr lang="ja-JP" altLang="en-US" dirty="0" smtClean="0"/>
              <a:t>講師・藤井の回想</a:t>
            </a:r>
          </a:p>
          <a:p>
            <a:endParaRPr kumimoji="1" lang="ja-JP" altLang="en-US" dirty="0"/>
          </a:p>
          <a:p>
            <a:pPr lvl="1"/>
            <a:r>
              <a:rPr lang="ja-JP" altLang="en-US" dirty="0" smtClean="0"/>
              <a:t>中学１年生</a:t>
            </a:r>
            <a:r>
              <a:rPr lang="ja-JP" altLang="en-US" dirty="0"/>
              <a:t> </a:t>
            </a:r>
            <a:r>
              <a:rPr lang="ja-JP" altLang="en-US" dirty="0" smtClean="0"/>
              <a:t>⇒ 「日本文化が消える？」</a:t>
            </a:r>
          </a:p>
          <a:p>
            <a:pPr lvl="1"/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高校時代 ⇒ </a:t>
            </a: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葉隠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武士道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・森鴎外</a:t>
            </a:r>
          </a:p>
          <a:p>
            <a:pPr lvl="1"/>
            <a:endParaRPr lang="ja-JP" altLang="en-US" dirty="0"/>
          </a:p>
          <a:p>
            <a:pPr lvl="1"/>
            <a:r>
              <a:rPr kumimoji="1" lang="ja-JP" altLang="en-US" dirty="0" smtClean="0"/>
              <a:t>大学時代 ⇒ 日本文化・文明が消滅する危機感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345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平成の教育界と時代背景</a:t>
            </a:r>
            <a:br>
              <a:rPr kumimoji="1" lang="ja-JP" altLang="en-US" dirty="0" smtClean="0"/>
            </a:br>
            <a:r>
              <a:rPr lang="ja-JP" altLang="en-US" sz="3100" dirty="0" smtClean="0"/>
              <a:t>～極大化する「私」／「共感力」の未熟さ</a:t>
            </a:r>
            <a:endParaRPr kumimoji="1" lang="ja-JP" altLang="en-US" sz="31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個人主義と教師の仕事の変化</a:t>
            </a:r>
          </a:p>
          <a:p>
            <a:pPr lvl="1"/>
            <a:r>
              <a:rPr lang="en-US" altLang="ja-JP" dirty="0" smtClean="0"/>
              <a:t>1947</a:t>
            </a:r>
            <a:r>
              <a:rPr lang="ja-JP" altLang="en-US" dirty="0" smtClean="0"/>
              <a:t>年</a:t>
            </a:r>
            <a:r>
              <a:rPr lang="en-US" altLang="ja-JP" dirty="0" smtClean="0"/>
              <a:t>『</a:t>
            </a:r>
            <a:r>
              <a:rPr lang="ja-JP" altLang="en-US" dirty="0" smtClean="0"/>
              <a:t>教育基本法</a:t>
            </a:r>
            <a:r>
              <a:rPr lang="en-US" altLang="ja-JP" dirty="0" smtClean="0"/>
              <a:t>』</a:t>
            </a:r>
            <a:endParaRPr lang="ja-JP" altLang="en-US" dirty="0"/>
          </a:p>
          <a:p>
            <a:pPr lvl="1"/>
            <a:r>
              <a:rPr lang="en-US" altLang="ja-JP" dirty="0"/>
              <a:t>1968</a:t>
            </a:r>
            <a:r>
              <a:rPr lang="ja-JP" altLang="en-US" dirty="0"/>
              <a:t>年</a:t>
            </a:r>
            <a:r>
              <a:rPr lang="en-US" altLang="ja-JP" dirty="0"/>
              <a:t>『</a:t>
            </a:r>
            <a:r>
              <a:rPr lang="ja-JP" altLang="en-US" dirty="0"/>
              <a:t>消費者保護基本法</a:t>
            </a:r>
            <a:r>
              <a:rPr lang="en-US" altLang="ja-JP" dirty="0"/>
              <a:t>』</a:t>
            </a:r>
            <a:endParaRPr lang="ja-JP" altLang="en-US" dirty="0"/>
          </a:p>
          <a:p>
            <a:endParaRPr lang="ja-JP" altLang="en-US" dirty="0"/>
          </a:p>
          <a:p>
            <a:r>
              <a:rPr kumimoji="1" lang="ja-JP" altLang="en-US" dirty="0" smtClean="0"/>
              <a:t>時代の変化と今後の社会</a:t>
            </a:r>
          </a:p>
          <a:p>
            <a:pPr lvl="1"/>
            <a:r>
              <a:rPr lang="en-US" altLang="ja-JP" dirty="0" smtClean="0"/>
              <a:t>1995</a:t>
            </a:r>
            <a:r>
              <a:rPr lang="ja-JP" altLang="en-US" dirty="0"/>
              <a:t>年</a:t>
            </a:r>
            <a:r>
              <a:rPr lang="en-US" altLang="ja-JP" dirty="0"/>
              <a:t>『</a:t>
            </a:r>
            <a:r>
              <a:rPr lang="ja-JP" altLang="en-US" dirty="0"/>
              <a:t>製造物責任法</a:t>
            </a:r>
            <a:r>
              <a:rPr lang="en-US" altLang="ja-JP" dirty="0" smtClean="0"/>
              <a:t>』</a:t>
            </a:r>
            <a:endParaRPr lang="ja-JP" altLang="en-US" dirty="0" smtClean="0"/>
          </a:p>
          <a:p>
            <a:pPr lvl="1"/>
            <a:r>
              <a:rPr lang="en-US" altLang="ja-JP" dirty="0"/>
              <a:t>2004</a:t>
            </a:r>
            <a:r>
              <a:rPr lang="ja-JP" altLang="en-US" dirty="0" smtClean="0"/>
              <a:t>年</a:t>
            </a:r>
            <a:r>
              <a:rPr lang="en-US" altLang="ja-JP" dirty="0" smtClean="0"/>
              <a:t>『</a:t>
            </a:r>
            <a:r>
              <a:rPr lang="ja-JP" altLang="en-US" dirty="0" smtClean="0"/>
              <a:t>消費者基本法</a:t>
            </a:r>
            <a:r>
              <a:rPr lang="en-US" altLang="ja-JP" dirty="0" smtClean="0"/>
              <a:t>』</a:t>
            </a:r>
            <a:endParaRPr lang="ja-JP" altLang="en-US" dirty="0"/>
          </a:p>
          <a:p>
            <a:pPr lvl="1"/>
            <a:endParaRPr kumimoji="1" lang="ja-JP" altLang="en-US" dirty="0"/>
          </a:p>
          <a:p>
            <a:r>
              <a:rPr lang="ja-JP" altLang="en-US" dirty="0" smtClean="0"/>
              <a:t>これからのアプローチに必要なもの</a:t>
            </a:r>
          </a:p>
          <a:p>
            <a:pPr lvl="1"/>
            <a:r>
              <a:rPr kumimoji="1" lang="ja-JP" altLang="en-US" dirty="0" smtClean="0"/>
              <a:t>教育の大義と先鋭化した消費者意識への対策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0417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国家百年の大計</a:t>
            </a:r>
            <a:br>
              <a:rPr kumimoji="1" lang="ja-JP" altLang="en-US" dirty="0" smtClean="0"/>
            </a:br>
            <a:r>
              <a:rPr lang="ja-JP" altLang="en-US" sz="2800" dirty="0" smtClean="0"/>
              <a:t>～３年後の日本の姿を語れるか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近現代</a:t>
            </a:r>
            <a:r>
              <a:rPr kumimoji="1" lang="en-US" altLang="ja-JP" dirty="0" smtClean="0"/>
              <a:t>145</a:t>
            </a:r>
            <a:r>
              <a:rPr kumimoji="1" lang="ja-JP" altLang="en-US" dirty="0" smtClean="0"/>
              <a:t>年の日本</a:t>
            </a:r>
          </a:p>
          <a:p>
            <a:pPr lvl="1"/>
            <a:r>
              <a:rPr lang="ja-JP" altLang="en-US" dirty="0" smtClean="0"/>
              <a:t>数回の国家的危機と復興 ⇒ ベンチャーの活躍</a:t>
            </a:r>
            <a:endParaRPr lang="ja-JP" altLang="en-US" dirty="0"/>
          </a:p>
          <a:p>
            <a:endParaRPr kumimoji="1" lang="ja-JP" altLang="en-US" dirty="0" smtClean="0"/>
          </a:p>
          <a:p>
            <a:r>
              <a:rPr lang="ja-JP" altLang="en-US" dirty="0"/>
              <a:t>大震災から</a:t>
            </a:r>
            <a:r>
              <a:rPr lang="ja-JP" altLang="en-US" dirty="0" smtClean="0"/>
              <a:t>の復興と「新しい日本」</a:t>
            </a:r>
          </a:p>
          <a:p>
            <a:pPr lvl="1"/>
            <a:r>
              <a:rPr kumimoji="1" lang="ja-JP" altLang="en-US" dirty="0" smtClean="0"/>
              <a:t>パラダイムの変化 ⇒ </a:t>
            </a:r>
            <a:r>
              <a:rPr kumimoji="1" lang="ja-JP" altLang="en-US" dirty="0" smtClean="0"/>
              <a:t>「個」から「</a:t>
            </a:r>
            <a:r>
              <a:rPr kumimoji="1" lang="ja-JP" altLang="en-US" dirty="0" smtClean="0"/>
              <a:t>きずな</a:t>
            </a:r>
            <a:r>
              <a:rPr kumimoji="1" lang="ja-JP" altLang="en-US" dirty="0" smtClean="0"/>
              <a:t>」へ</a:t>
            </a:r>
            <a:endParaRPr kumimoji="1" lang="ja-JP" altLang="en-US" dirty="0"/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なくなりつつある国境</a:t>
            </a:r>
          </a:p>
          <a:p>
            <a:pPr lvl="1"/>
            <a:r>
              <a:rPr lang="ja-JP" altLang="en-US" dirty="0"/>
              <a:t>バーチャル</a:t>
            </a:r>
            <a:r>
              <a:rPr lang="ja-JP" altLang="en-US" dirty="0" smtClean="0"/>
              <a:t>からリアルへの無国境化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9748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戦後民主主義と教育者</a:t>
            </a:r>
            <a:br>
              <a:rPr kumimoji="1" lang="ja-JP" altLang="en-US" dirty="0" smtClean="0"/>
            </a:br>
            <a:r>
              <a:rPr lang="ja-JP" altLang="en-US" sz="2800" dirty="0" smtClean="0"/>
              <a:t>～真の資本主義社会と向き合うために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教師の個人主義</a:t>
            </a:r>
          </a:p>
          <a:p>
            <a:pPr lvl="1"/>
            <a:r>
              <a:rPr kumimoji="1" lang="ja-JP" altLang="en-US" dirty="0" smtClean="0"/>
              <a:t>戦後教育の指針と教育の本質との矛盾</a:t>
            </a:r>
          </a:p>
          <a:p>
            <a:pPr lvl="1"/>
            <a:endParaRPr lang="ja-JP" altLang="en-US" dirty="0"/>
          </a:p>
          <a:p>
            <a:r>
              <a:rPr kumimoji="1" lang="ja-JP" altLang="en-US" dirty="0" smtClean="0"/>
              <a:t>価値獲得と価値提供</a:t>
            </a:r>
          </a:p>
          <a:p>
            <a:pPr lvl="1"/>
            <a:r>
              <a:rPr kumimoji="1" lang="ja-JP" altLang="en-US" dirty="0" smtClean="0"/>
              <a:t>資本主義の原則が顕在化</a:t>
            </a:r>
            <a:r>
              <a:rPr lang="ja-JP" altLang="en-US" dirty="0"/>
              <a:t/>
            </a:r>
            <a:br>
              <a:rPr lang="ja-JP" altLang="en-US" dirty="0"/>
            </a:br>
            <a:r>
              <a:rPr lang="ja-JP" altLang="en-US" dirty="0" smtClean="0"/>
              <a:t>（価値交換でしか経済は動かない）</a:t>
            </a:r>
          </a:p>
          <a:p>
            <a:pPr lvl="1"/>
            <a:endParaRPr kumimoji="1" lang="ja-JP" altLang="en-US" dirty="0"/>
          </a:p>
          <a:p>
            <a:r>
              <a:rPr lang="ja-JP" altLang="en-US" dirty="0" smtClean="0"/>
              <a:t>「</a:t>
            </a:r>
            <a:r>
              <a:rPr lang="ja-JP" altLang="en-US" dirty="0" err="1" smtClean="0"/>
              <a:t>佳き</a:t>
            </a:r>
            <a:r>
              <a:rPr lang="ja-JP" altLang="en-US" dirty="0"/>
              <a:t>国民性</a:t>
            </a:r>
            <a:r>
              <a:rPr lang="ja-JP" altLang="en-US" dirty="0" smtClean="0"/>
              <a:t>」を築く</a:t>
            </a:r>
          </a:p>
          <a:p>
            <a:pPr lvl="1"/>
            <a:r>
              <a:rPr kumimoji="1" lang="ja-JP" altLang="en-US" dirty="0"/>
              <a:t>東日本大震災</a:t>
            </a:r>
            <a:r>
              <a:rPr kumimoji="1" lang="ja-JP" altLang="en-US" dirty="0" smtClean="0"/>
              <a:t>で見えた日本の「こころ」</a:t>
            </a:r>
            <a:br>
              <a:rPr kumimoji="1" lang="ja-JP" altLang="en-US" dirty="0" smtClean="0"/>
            </a:br>
            <a:r>
              <a:rPr kumimoji="1" lang="ja-JP" altLang="en-US" dirty="0" smtClean="0"/>
              <a:t>グローバル・スタンダードとしての国民性</a:t>
            </a:r>
            <a:br>
              <a:rPr kumimoji="1" lang="ja-JP" altLang="en-US" dirty="0" smtClean="0"/>
            </a:br>
            <a:r>
              <a:rPr kumimoji="1" lang="ja-JP" altLang="en-US" dirty="0" smtClean="0"/>
              <a:t>（日本型新道徳の世界標準化）</a:t>
            </a:r>
          </a:p>
        </p:txBody>
      </p:sp>
    </p:spTree>
    <p:extLst>
      <p:ext uri="{BB962C8B-B14F-4D97-AF65-F5344CB8AC3E}">
        <p14:creationId xmlns:p14="http://schemas.microsoft.com/office/powerpoint/2010/main" val="3559483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これからの時代を生き残れる学校</a:t>
            </a:r>
            <a:br>
              <a:rPr kumimoji="1" lang="ja-JP" altLang="en-US" dirty="0" smtClean="0"/>
            </a:br>
            <a:r>
              <a:rPr kumimoji="1" lang="ja-JP" altLang="en-US" sz="3100" dirty="0" smtClean="0"/>
              <a:t>～顧客意識と付加価値</a:t>
            </a:r>
            <a:endParaRPr kumimoji="1" lang="ja-JP" altLang="en-US" sz="31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十数年前の「学校改革」ブーム</a:t>
            </a:r>
          </a:p>
          <a:p>
            <a:pPr lvl="1"/>
            <a:r>
              <a:rPr lang="ja-JP" altLang="en-US" dirty="0" smtClean="0"/>
              <a:t>「見せかけ・着せ替え」に終わらなかったか？</a:t>
            </a:r>
          </a:p>
          <a:p>
            <a:r>
              <a:rPr kumimoji="1" lang="ja-JP" altLang="en-US" dirty="0" smtClean="0"/>
              <a:t>シーズからニーズへ</a:t>
            </a:r>
          </a:p>
          <a:p>
            <a:pPr lvl="1"/>
            <a:r>
              <a:rPr lang="ja-JP" altLang="en-US" dirty="0" smtClean="0"/>
              <a:t>経済原則の厳格化 ～ 価値交換</a:t>
            </a:r>
          </a:p>
          <a:p>
            <a:r>
              <a:rPr kumimoji="1" lang="ja-JP" altLang="en-US" dirty="0"/>
              <a:t>偏差値崇拝から</a:t>
            </a:r>
            <a:r>
              <a:rPr kumimoji="1" lang="ja-JP" altLang="en-US" dirty="0" smtClean="0"/>
              <a:t>の脱却</a:t>
            </a:r>
          </a:p>
          <a:p>
            <a:pPr lvl="1"/>
            <a:r>
              <a:rPr lang="ja-JP" altLang="en-US" dirty="0" smtClean="0"/>
              <a:t>「個」と「きずな」</a:t>
            </a:r>
          </a:p>
          <a:p>
            <a:r>
              <a:rPr kumimoji="1" lang="ja-JP" altLang="en-US" dirty="0" smtClean="0"/>
              <a:t>「信条のフィルタ」</a:t>
            </a:r>
          </a:p>
          <a:p>
            <a:pPr lvl="1"/>
            <a:r>
              <a:rPr lang="ja-JP" altLang="en-US" dirty="0"/>
              <a:t>教員</a:t>
            </a:r>
            <a:r>
              <a:rPr lang="ja-JP" altLang="en-US" dirty="0" smtClean="0"/>
              <a:t>採用と生徒募集の最重要条件</a:t>
            </a:r>
          </a:p>
          <a:p>
            <a:r>
              <a:rPr kumimoji="1" lang="ja-JP" altLang="en-US" dirty="0"/>
              <a:t>顧客</a:t>
            </a:r>
            <a:r>
              <a:rPr kumimoji="1" lang="ja-JP" altLang="en-US" dirty="0" smtClean="0"/>
              <a:t>の「ＲＯＩ」に気付く</a:t>
            </a:r>
          </a:p>
          <a:p>
            <a:pPr lvl="1"/>
            <a:r>
              <a:rPr kumimoji="1" lang="ja-JP" altLang="en-US" dirty="0" smtClean="0"/>
              <a:t>給料・授業料を超える対価 ＝ 「選ばれる理由」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7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これからの時代を生き残れる教師</a:t>
            </a:r>
            <a:br>
              <a:rPr kumimoji="1" lang="ja-JP" altLang="en-US" dirty="0" smtClean="0"/>
            </a:br>
            <a:r>
              <a:rPr lang="ja-JP" altLang="en-US" sz="3100" dirty="0" smtClean="0"/>
              <a:t>～総合力</a:t>
            </a:r>
            <a:r>
              <a:rPr lang="en-US" altLang="ja-JP" sz="3100" dirty="0" smtClean="0"/>
              <a:t>×</a:t>
            </a:r>
            <a:r>
              <a:rPr lang="ja-JP" altLang="en-US" sz="3100" dirty="0" smtClean="0"/>
              <a:t>専門力</a:t>
            </a:r>
            <a:r>
              <a:rPr lang="en-US" altLang="ja-JP" sz="3100" dirty="0" smtClean="0"/>
              <a:t>×</a:t>
            </a:r>
            <a:r>
              <a:rPr lang="ja-JP" altLang="en-US" sz="3100" dirty="0" smtClean="0"/>
              <a:t>経営観</a:t>
            </a:r>
            <a:endParaRPr kumimoji="1" lang="ja-JP" altLang="en-US" sz="31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ゼネラリストであること</a:t>
            </a:r>
          </a:p>
          <a:p>
            <a:r>
              <a:rPr lang="ja-JP" altLang="en-US" dirty="0"/>
              <a:t>スペシャリストである</a:t>
            </a:r>
            <a:r>
              <a:rPr lang="ja-JP" altLang="en-US" dirty="0" smtClean="0"/>
              <a:t>こと</a:t>
            </a:r>
          </a:p>
          <a:p>
            <a:r>
              <a:rPr kumimoji="1" lang="ja-JP" altLang="en-US" dirty="0"/>
              <a:t>組織</a:t>
            </a:r>
            <a:r>
              <a:rPr kumimoji="1" lang="ja-JP" altLang="en-US" dirty="0" smtClean="0"/>
              <a:t>の運営者であること</a:t>
            </a:r>
          </a:p>
          <a:p>
            <a:endParaRPr lang="ja-JP" altLang="en-US" dirty="0"/>
          </a:p>
          <a:p>
            <a:pPr lvl="1"/>
            <a:r>
              <a:rPr kumimoji="1" lang="ja-JP" altLang="en-US" dirty="0" smtClean="0"/>
              <a:t>時代変化の一歩先を読む（要求されるものは？）</a:t>
            </a:r>
          </a:p>
          <a:p>
            <a:pPr lvl="1"/>
            <a:r>
              <a:rPr lang="ja-JP" altLang="en-US" dirty="0"/>
              <a:t>自分を語るな</a:t>
            </a:r>
            <a:r>
              <a:rPr lang="ja-JP" altLang="en-US" dirty="0" smtClean="0"/>
              <a:t>、生徒を語れ（人生に残すもの）</a:t>
            </a:r>
          </a:p>
          <a:p>
            <a:pPr lvl="1"/>
            <a:r>
              <a:rPr kumimoji="1" lang="ja-JP" altLang="en-US" dirty="0"/>
              <a:t>卒業</a:t>
            </a:r>
            <a:r>
              <a:rPr kumimoji="1" lang="ja-JP" altLang="en-US" dirty="0" smtClean="0"/>
              <a:t>後</a:t>
            </a:r>
            <a:r>
              <a:rPr kumimoji="1" lang="en-US" altLang="ja-JP" dirty="0" smtClean="0"/>
              <a:t>30</a:t>
            </a:r>
            <a:r>
              <a:rPr kumimoji="1" lang="ja-JP" altLang="en-US" dirty="0" smtClean="0"/>
              <a:t>年先まで責任をとれ（３代先まで影響）</a:t>
            </a:r>
          </a:p>
          <a:p>
            <a:pPr lvl="1"/>
            <a:r>
              <a:rPr lang="ja-JP" altLang="en-US" dirty="0"/>
              <a:t>学校の経営責任</a:t>
            </a:r>
            <a:r>
              <a:rPr lang="ja-JP" altLang="en-US" dirty="0" smtClean="0"/>
              <a:t>の一端を担え（絶対必要な人？）</a:t>
            </a:r>
          </a:p>
          <a:p>
            <a:pPr lvl="1"/>
            <a:r>
              <a:rPr kumimoji="1" lang="ja-JP" altLang="en-US" dirty="0"/>
              <a:t>クレーム</a:t>
            </a:r>
            <a:r>
              <a:rPr kumimoji="1" lang="ja-JP" altLang="en-US" dirty="0" smtClean="0"/>
              <a:t>は「ありがたい」学び（沈黙こそ恐怖）</a:t>
            </a:r>
          </a:p>
          <a:p>
            <a:pPr lvl="1"/>
            <a:r>
              <a:rPr lang="ja-JP" altLang="en-US" dirty="0" smtClean="0"/>
              <a:t>「専門バカ」の誘惑に勝つ（他人の金で遊ぶな）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21469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めざすべきもの</a:t>
            </a:r>
            <a:br>
              <a:rPr kumimoji="1" lang="ja-JP" altLang="en-US" dirty="0" smtClean="0"/>
            </a:br>
            <a:r>
              <a:rPr lang="ja-JP" altLang="en-US" sz="2800" dirty="0" smtClean="0"/>
              <a:t>～一人の教師として、教師の一人として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 smtClean="0"/>
          </a:p>
          <a:p>
            <a:r>
              <a:rPr kumimoji="1" lang="ja-JP" altLang="en-US" dirty="0" smtClean="0"/>
              <a:t>一人の教師として</a:t>
            </a:r>
          </a:p>
          <a:p>
            <a:pPr lvl="1"/>
            <a:r>
              <a:rPr kumimoji="1" lang="ja-JP" altLang="en-US" dirty="0" smtClean="0"/>
              <a:t>「あの学校に行けば○○先生がいる」</a:t>
            </a:r>
          </a:p>
          <a:p>
            <a:pPr lvl="1"/>
            <a:endParaRPr lang="ja-JP" altLang="en-US" dirty="0"/>
          </a:p>
          <a:p>
            <a:r>
              <a:rPr kumimoji="1" lang="ja-JP" altLang="en-US" dirty="0" smtClean="0"/>
              <a:t>教師の一人として</a:t>
            </a:r>
          </a:p>
          <a:p>
            <a:pPr lvl="1"/>
            <a:r>
              <a:rPr lang="ja-JP" altLang="en-US" dirty="0"/>
              <a:t>国家</a:t>
            </a:r>
            <a:r>
              <a:rPr lang="ja-JP" altLang="en-US" dirty="0" smtClean="0"/>
              <a:t>国民、そして世界へのコミットメント</a:t>
            </a:r>
          </a:p>
          <a:p>
            <a:pPr lvl="1"/>
            <a:endParaRPr kumimoji="1" lang="ja-JP" altLang="en-US" dirty="0"/>
          </a:p>
          <a:p>
            <a:r>
              <a:rPr lang="ja-JP" altLang="en-US" dirty="0" smtClean="0"/>
              <a:t>現場教員の視点</a:t>
            </a:r>
            <a:r>
              <a:rPr lang="en-US" altLang="ja-JP" dirty="0" smtClean="0"/>
              <a:t>×</a:t>
            </a:r>
            <a:r>
              <a:rPr lang="ja-JP" altLang="en-US" dirty="0" smtClean="0"/>
              <a:t>教育の世界を変える視点</a:t>
            </a:r>
          </a:p>
          <a:p>
            <a:pPr lvl="1"/>
            <a:r>
              <a:rPr kumimoji="1" lang="ja-JP" altLang="en-US" dirty="0"/>
              <a:t>アリの</a:t>
            </a:r>
            <a:r>
              <a:rPr kumimoji="1" lang="ja-JP" altLang="en-US" dirty="0" smtClean="0"/>
              <a:t>目 ⇔ トリの目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080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キュート">
  <a:themeElements>
    <a:clrScheme name="キュート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キュート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キュート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165</TotalTime>
  <Words>523</Words>
  <Application>Microsoft Office PowerPoint</Application>
  <PresentationFormat>画面に合わせる (4:3)</PresentationFormat>
  <Paragraphs>99</Paragraphs>
  <Slides>11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キュート</vt:lpstr>
      <vt:lpstr>これからの時代を 生き残れる 学校と教師とは</vt:lpstr>
      <vt:lpstr>講師・藤井秀一　略歴</vt:lpstr>
      <vt:lpstr>はじめに～整理してみましょう</vt:lpstr>
      <vt:lpstr>平成の教育界と時代背景 ～極大化する「私」／「共感力」の未熟さ</vt:lpstr>
      <vt:lpstr>国家百年の大計 ～３年後の日本の姿を語れるか</vt:lpstr>
      <vt:lpstr>戦後民主主義と教育者 ～真の資本主義社会と向き合うために</vt:lpstr>
      <vt:lpstr>これからの時代を生き残れる学校 ～顧客意識と付加価値</vt:lpstr>
      <vt:lpstr>これからの時代を生き残れる教師 ～総合力×専門力×経営観</vt:lpstr>
      <vt:lpstr>めざすべきもの ～一人の教師として、教師の一人として</vt:lpstr>
      <vt:lpstr>おわりに ～展望・使命・目的・夢</vt:lpstr>
      <vt:lpstr>鴻鵠の志を････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～講演～ これからの時代を 生き残れる 学校と教師とは</dc:title>
  <dc:creator>officemuteki</dc:creator>
  <cp:lastModifiedBy>officemuteki</cp:lastModifiedBy>
  <cp:revision>16</cp:revision>
  <dcterms:created xsi:type="dcterms:W3CDTF">2013-06-21T04:02:47Z</dcterms:created>
  <dcterms:modified xsi:type="dcterms:W3CDTF">2013-06-22T15:42:50Z</dcterms:modified>
</cp:coreProperties>
</file>